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4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4" r:id="rId29"/>
    <p:sldId id="285" r:id="rId30"/>
    <p:sldId id="286" r:id="rId31"/>
    <p:sldId id="287" r:id="rId32"/>
    <p:sldId id="288" r:id="rId33"/>
    <p:sldId id="289" r:id="rId34"/>
    <p:sldId id="292" r:id="rId35"/>
    <p:sldId id="293" r:id="rId36"/>
  </p:sldIdLst>
  <p:sldSz cx="12192000" cy="6858000"/>
  <p:notesSz cx="6858000" cy="9144000"/>
  <p:embeddedFontLst>
    <p:embeddedFont>
      <p:font typeface="Century Gothic" panose="020B0502020202020204" pitchFamily="34" charset="0"/>
      <p:regular r:id="rId38"/>
      <p:bold r:id="rId39"/>
      <p:italic r:id="rId40"/>
      <p:boldItalic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1B7CB4B-11B2-4256-9F44-D96DF9513D27}">
  <a:tblStyle styleId="{F1B7CB4B-11B2-4256-9F44-D96DF9513D27}" styleName="Table_0">
    <a:wholeTbl>
      <a:tcTxStyle b="off" i="off">
        <a:font>
          <a:latin typeface="Century Gothic"/>
          <a:ea typeface="Century Gothic"/>
          <a:cs typeface="Century Gothic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0E7E6"/>
          </a:solidFill>
        </a:fill>
      </a:tcStyle>
    </a:wholeTbl>
    <a:band1H>
      <a:tcTxStyle/>
      <a:tcStyle>
        <a:tcBdr/>
        <a:fill>
          <a:solidFill>
            <a:srgbClr val="E0CCC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E0CCC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EA33ED77-75DD-4955-92AD-55B267967DF2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4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9475501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089491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873888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875277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107176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090343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524772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919919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626184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914901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805347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65430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457732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580729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17810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161077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97098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4069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091109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8014475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037631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9642053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948642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2200569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176137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2833096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8712885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3123016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6170787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191604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457310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860518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951949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32042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498287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49551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"/>
          <p:cNvSpPr txBox="1"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Century Gothic"/>
              <a:buNone/>
              <a:defRPr sz="5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"/>
          <p:cNvSpPr txBox="1"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2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"/>
          <p:cNvSpPr/>
          <p:nvPr/>
        </p:nvSpPr>
        <p:spPr>
          <a:xfrm>
            <a:off x="0" y="4323810"/>
            <a:ext cx="1744652" cy="778589"/>
          </a:xfrm>
          <a:custGeom>
            <a:avLst/>
            <a:gdLst/>
            <a:ahLst/>
            <a:cxnLst/>
            <a:rect l="l" t="t" r="r" b="b"/>
            <a:pathLst>
              <a:path w="372" h="166" extrusionOk="0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2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подпись">
  <p:cSld name="Заголовок и подпись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1"/>
          <p:cNvSpPr txBox="1"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1"/>
          <p:cNvSpPr txBox="1"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7" name="Google Shape;107;p11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1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1"/>
          <p:cNvSpPr/>
          <p:nvPr/>
        </p:nvSpPr>
        <p:spPr>
          <a:xfrm rot="10800000" flipH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11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Цитата с подписью">
  <p:cSld name="Цитата с подписью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2"/>
          <p:cNvSpPr txBox="1"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2"/>
          <p:cNvSpPr txBox="1">
            <a:spLocks noGrp="1"/>
          </p:cNvSpPr>
          <p:nvPr>
            <p:ph type="body" idx="1"/>
          </p:nvPr>
        </p:nvSpPr>
        <p:spPr>
          <a:xfrm>
            <a:off x="3275012" y="3505200"/>
            <a:ext cx="753655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 sz="16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14" name="Google Shape;114;p12"/>
          <p:cNvSpPr txBox="1">
            <a:spLocks noGrp="1"/>
          </p:cNvSpPr>
          <p:nvPr>
            <p:ph type="body" idx="2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5" name="Google Shape;115;p12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2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2"/>
          <p:cNvSpPr/>
          <p:nvPr/>
        </p:nvSpPr>
        <p:spPr>
          <a:xfrm rot="10800000" flipH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12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9" name="Google Shape;119;p12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20" name="Google Shape;120;p12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Карточка имени">
  <p:cSld name="Карточка имени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3"/>
          <p:cNvSpPr txBox="1"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13"/>
          <p:cNvSpPr txBox="1">
            <a:spLocks noGrp="1"/>
          </p:cNvSpPr>
          <p:nvPr>
            <p:ph type="body" idx="1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24" name="Google Shape;124;p13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3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3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13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Цитата карточки имени">
  <p:cSld name="Цитата карточки имени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4"/>
          <p:cNvSpPr txBox="1"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4"/>
          <p:cNvSpPr txBox="1">
            <a:spLocks noGrp="1"/>
          </p:cNvSpPr>
          <p:nvPr>
            <p:ph type="body" idx="1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31" name="Google Shape;131;p14"/>
          <p:cNvSpPr txBox="1">
            <a:spLocks noGrp="1"/>
          </p:cNvSpPr>
          <p:nvPr>
            <p:ph type="body" idx="2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32" name="Google Shape;132;p14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14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14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14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6" name="Google Shape;136;p14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37" name="Google Shape;137;p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Истина или ложь">
  <p:cSld name="Истина или ложь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5"/>
          <p:cNvSpPr txBox="1"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15"/>
          <p:cNvSpPr txBox="1">
            <a:spLocks noGrp="1"/>
          </p:cNvSpPr>
          <p:nvPr>
            <p:ph type="body" idx="1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41" name="Google Shape;141;p15"/>
          <p:cNvSpPr txBox="1">
            <a:spLocks noGrp="1"/>
          </p:cNvSpPr>
          <p:nvPr>
            <p:ph type="body" idx="2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42" name="Google Shape;142;p15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15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15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5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6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16"/>
          <p:cNvSpPr txBox="1">
            <a:spLocks noGrp="1"/>
          </p:cNvSpPr>
          <p:nvPr>
            <p:ph type="body" idx="1"/>
          </p:nvPr>
        </p:nvSpPr>
        <p:spPr>
          <a:xfrm rot="5400000">
            <a:off x="5103812" y="-381000"/>
            <a:ext cx="3886200" cy="89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49" name="Google Shape;149;p16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16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16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16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7"/>
          <p:cNvSpPr txBox="1">
            <a:spLocks noGrp="1"/>
          </p:cNvSpPr>
          <p:nvPr>
            <p:ph type="title"/>
          </p:nvPr>
        </p:nvSpPr>
        <p:spPr>
          <a:xfrm rot="5400000">
            <a:off x="7756704" y="2165513"/>
            <a:ext cx="5283817" cy="220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17"/>
          <p:cNvSpPr txBox="1">
            <a:spLocks noGrp="1"/>
          </p:cNvSpPr>
          <p:nvPr>
            <p:ph type="body" idx="1"/>
          </p:nvPr>
        </p:nvSpPr>
        <p:spPr>
          <a:xfrm rot="5400000">
            <a:off x="3185803" y="30814"/>
            <a:ext cx="5283817" cy="6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56" name="Google Shape;156;p17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17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17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7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3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3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3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4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4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5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5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body" idx="2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5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"/>
          <p:cNvSpPr txBox="1"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entury Gothic"/>
              <a:buNone/>
              <a:defRPr sz="40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6"/>
          <p:cNvSpPr txBox="1"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595959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6"/>
          <p:cNvSpPr/>
          <p:nvPr/>
        </p:nvSpPr>
        <p:spPr>
          <a:xfrm rot="10800000" flipH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6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7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2"/>
          </p:nvPr>
        </p:nvSpPr>
        <p:spPr>
          <a:xfrm>
            <a:off x="2589212" y="2548966"/>
            <a:ext cx="4342893" cy="3354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body" idx="3"/>
          </p:nvPr>
        </p:nvSpPr>
        <p:spPr>
          <a:xfrm>
            <a:off x="7506629" y="1969475"/>
            <a:ext cx="3999001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7" name="Google Shape;77;p7"/>
          <p:cNvSpPr txBox="1">
            <a:spLocks noGrp="1"/>
          </p:cNvSpPr>
          <p:nvPr>
            <p:ph type="body" idx="4"/>
          </p:nvPr>
        </p:nvSpPr>
        <p:spPr>
          <a:xfrm>
            <a:off x="7166957" y="2545738"/>
            <a:ext cx="4338674" cy="3354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78" name="Google Shape;78;p7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7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7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7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8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8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8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8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8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9"/>
          <p:cNvSpPr txBox="1"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Century Gothic"/>
              <a:buNone/>
              <a:defRPr sz="20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9"/>
          <p:cNvSpPr txBox="1">
            <a:spLocks noGrp="1"/>
          </p:cNvSpPr>
          <p:nvPr>
            <p:ph type="body" idx="1"/>
          </p:nvPr>
        </p:nvSpPr>
        <p:spPr>
          <a:xfrm>
            <a:off x="6323012" y="446088"/>
            <a:ext cx="5181600" cy="5414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91" name="Google Shape;91;p9"/>
          <p:cNvSpPr txBox="1">
            <a:spLocks noGrp="1"/>
          </p:cNvSpPr>
          <p:nvPr>
            <p:ph type="body" idx="2"/>
          </p:nvPr>
        </p:nvSpPr>
        <p:spPr>
          <a:xfrm>
            <a:off x="2589212" y="1598613"/>
            <a:ext cx="3505199" cy="4262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92" name="Google Shape;92;p9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9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9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9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0"/>
          <p:cNvSpPr txBox="1"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0"/>
          <p:cNvSpPr>
            <a:spLocks noGrp="1"/>
          </p:cNvSpPr>
          <p:nvPr>
            <p:ph type="pic" idx="2"/>
          </p:nvPr>
        </p:nvSpPr>
        <p:spPr>
          <a:xfrm>
            <a:off x="2589212" y="634965"/>
            <a:ext cx="8915400" cy="3854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9" name="Google Shape;99;p10"/>
          <p:cNvSpPr txBox="1">
            <a:spLocks noGrp="1"/>
          </p:cNvSpPr>
          <p:nvPr>
            <p:ph type="body" idx="1"/>
          </p:nvPr>
        </p:nvSpPr>
        <p:spPr>
          <a:xfrm>
            <a:off x="2589213" y="5367338"/>
            <a:ext cx="8915400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00" name="Google Shape;100;p10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0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0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0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DE6C3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7" name="Google Shape;7;p1"/>
            <p:cNvSpPr/>
            <p:nvPr/>
          </p:nvSpPr>
          <p:spPr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l" t="t" r="r" b="b"/>
              <a:pathLst>
                <a:path w="22" h="136" extrusionOk="0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8;p1"/>
            <p:cNvSpPr/>
            <p:nvPr/>
          </p:nvSpPr>
          <p:spPr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l" t="t" r="r" b="b"/>
              <a:pathLst>
                <a:path w="140" h="504" extrusionOk="0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;p1"/>
            <p:cNvSpPr/>
            <p:nvPr/>
          </p:nvSpPr>
          <p:spPr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l" t="t" r="r" b="b"/>
              <a:pathLst>
                <a:path w="132" h="308" extrusionOk="0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0;p1"/>
            <p:cNvSpPr/>
            <p:nvPr/>
          </p:nvSpPr>
          <p:spPr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l" t="t" r="r" b="b"/>
              <a:pathLst>
                <a:path w="37" h="79" extrusionOk="0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1"/>
            <p:cNvSpPr/>
            <p:nvPr/>
          </p:nvSpPr>
          <p:spPr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l" t="t" r="r" b="b"/>
              <a:pathLst>
                <a:path w="178" h="722" extrusionOk="0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1"/>
            <p:cNvSpPr/>
            <p:nvPr/>
          </p:nvSpPr>
          <p:spPr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l" t="t" r="r" b="b"/>
              <a:pathLst>
                <a:path w="23" h="635" extrusionOk="0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1"/>
            <p:cNvSpPr/>
            <p:nvPr/>
          </p:nvSpPr>
          <p:spPr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l" t="t" r="r" b="b"/>
              <a:pathLst>
                <a:path w="17" h="107" extrusionOk="0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1"/>
            <p:cNvSpPr/>
            <p:nvPr/>
          </p:nvSpPr>
          <p:spPr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l" t="t" r="r" b="b"/>
              <a:pathLst>
                <a:path w="41" h="222" extrusionOk="0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1"/>
            <p:cNvSpPr/>
            <p:nvPr/>
          </p:nvSpPr>
          <p:spPr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l" t="t" r="r" b="b"/>
              <a:pathLst>
                <a:path w="450" h="878" extrusionOk="0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1"/>
            <p:cNvSpPr/>
            <p:nvPr/>
          </p:nvSpPr>
          <p:spPr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l" t="t" r="r" b="b"/>
              <a:pathLst>
                <a:path w="35" h="73" extrusionOk="0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1"/>
            <p:cNvSpPr/>
            <p:nvPr/>
          </p:nvSpPr>
          <p:spPr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l" t="t" r="r" b="b"/>
              <a:pathLst>
                <a:path w="8" h="48" extrusionOk="0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1"/>
            <p:cNvSpPr/>
            <p:nvPr/>
          </p:nvSpPr>
          <p:spPr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l" t="t" r="r" b="b"/>
              <a:pathLst>
                <a:path w="52" h="135" extrusionOk="0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" name="Google Shape;19;p1"/>
          <p:cNvGrpSpPr/>
          <p:nvPr/>
        </p:nvGrpSpPr>
        <p:grpSpPr>
          <a:xfrm>
            <a:off x="27222" y="-786"/>
            <a:ext cx="2356674" cy="6854039"/>
            <a:chOff x="6627813" y="194833"/>
            <a:chExt cx="1952625" cy="5678918"/>
          </a:xfrm>
        </p:grpSpPr>
        <p:sp>
          <p:nvSpPr>
            <p:cNvPr id="20" name="Google Shape;20;p1"/>
            <p:cNvSpPr/>
            <p:nvPr/>
          </p:nvSpPr>
          <p:spPr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l" t="t" r="r" b="b"/>
              <a:pathLst>
                <a:path w="103" h="920" extrusionOk="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1"/>
            <p:cNvSpPr/>
            <p:nvPr/>
          </p:nvSpPr>
          <p:spPr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l" t="t" r="r" b="b"/>
              <a:pathLst>
                <a:path w="88" h="330" extrusionOk="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1"/>
            <p:cNvSpPr/>
            <p:nvPr/>
          </p:nvSpPr>
          <p:spPr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l" t="t" r="r" b="b"/>
              <a:pathLst>
                <a:path w="90" h="207" extrusionOk="0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1"/>
            <p:cNvSpPr/>
            <p:nvPr/>
          </p:nvSpPr>
          <p:spPr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l" t="t" r="r" b="b"/>
              <a:pathLst>
                <a:path w="115" h="467" extrusionOk="0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1"/>
            <p:cNvSpPr/>
            <p:nvPr/>
          </p:nvSpPr>
          <p:spPr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l" t="t" r="r" b="b"/>
              <a:pathLst>
                <a:path w="36" h="633" extrusionOk="0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1"/>
            <p:cNvSpPr/>
            <p:nvPr/>
          </p:nvSpPr>
          <p:spPr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l" t="t" r="r" b="b"/>
              <a:pathLst>
                <a:path w="28" h="59" extrusionOk="0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1"/>
            <p:cNvSpPr/>
            <p:nvPr/>
          </p:nvSpPr>
          <p:spPr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l" t="t" r="r" b="b"/>
              <a:pathLst>
                <a:path w="17" h="107" extrusionOk="0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1"/>
            <p:cNvSpPr/>
            <p:nvPr/>
          </p:nvSpPr>
          <p:spPr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l" t="t" r="r" b="b"/>
              <a:pathLst>
                <a:path w="294" h="568" extrusionOk="0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1"/>
            <p:cNvSpPr/>
            <p:nvPr/>
          </p:nvSpPr>
          <p:spPr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l" t="t" r="r" b="b"/>
              <a:pathLst>
                <a:path w="25" h="53" extrusionOk="0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1"/>
            <p:cNvSpPr/>
            <p:nvPr/>
          </p:nvSpPr>
          <p:spPr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l" t="t" r="r" b="b"/>
              <a:pathLst>
                <a:path w="29" h="141" extrusionOk="0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1"/>
            <p:cNvSpPr/>
            <p:nvPr/>
          </p:nvSpPr>
          <p:spPr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l" t="t" r="r" b="b"/>
              <a:pathLst>
                <a:path w="8" h="48" extrusionOk="0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1"/>
            <p:cNvSpPr/>
            <p:nvPr/>
          </p:nvSpPr>
          <p:spPr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l" t="t" r="r" b="b"/>
              <a:pathLst>
                <a:path w="44" h="111" extrusionOk="0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32;p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1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  <a:defRPr sz="3600" b="0" i="0" u="none" strike="noStrike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1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🠶"/>
              <a:defRPr sz="18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🠶"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175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🠶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5" name="Google Shape;35;p1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6" name="Google Shape;36;p1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7" name="Google Shape;37;p1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Classification_of_obesity#cite_note-16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8"/>
          <p:cNvSpPr txBox="1">
            <a:spLocks noGrp="1"/>
          </p:cNvSpPr>
          <p:nvPr>
            <p:ph type="ctrTitle"/>
          </p:nvPr>
        </p:nvSpPr>
        <p:spPr>
          <a:xfrm>
            <a:off x="2589212" y="1041935"/>
            <a:ext cx="8915399" cy="2262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>
              <a:buClr>
                <a:schemeClr val="accent1"/>
              </a:buClr>
            </a:pP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Жалпы физикалық тексеру</a:t>
            </a:r>
            <a:endParaRPr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5" name="Google Shape;165;p18"/>
          <p:cNvSpPr txBox="1"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3200"/>
            </a:pPr>
            <a:r>
              <a:rPr lang="en-US" sz="3200" dirty="0"/>
              <a:t> </a:t>
            </a:r>
            <a:endParaRPr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Google Shape;220;p27" descr="Figure 6. Age-adjusted mean waist circumference among adults in the National Health and Nutrition Examination Survey 1999-2012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3093" y="1702504"/>
            <a:ext cx="11608907" cy="39905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8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3600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жамбасқа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(WHR)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6" name="Google Shape;226;p28" descr="Картинки по запросу waist-hip ratio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260981" y="1905000"/>
            <a:ext cx="8070574" cy="48076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84973" y="174257"/>
            <a:ext cx="2920164" cy="6505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23058" y="174257"/>
            <a:ext cx="2100664" cy="6539355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29"/>
          <p:cNvSpPr txBox="1"/>
          <p:nvPr/>
        </p:nvSpPr>
        <p:spPr>
          <a:xfrm>
            <a:off x="8797491" y="1116531"/>
            <a:ext cx="2473692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ru-RU" sz="1800" dirty="0" err="1"/>
              <a:t>Бір</a:t>
            </a:r>
            <a:r>
              <a:rPr lang="ru-RU" sz="1800" dirty="0"/>
              <a:t> </a:t>
            </a:r>
            <a:r>
              <a:rPr lang="ru-RU" sz="1800" dirty="0" err="1"/>
              <a:t>әйелдің</a:t>
            </a:r>
            <a:r>
              <a:rPr lang="ru-RU" sz="1800" dirty="0"/>
              <a:t> </a:t>
            </a:r>
            <a:r>
              <a:rPr lang="ru-RU" sz="1800" dirty="0" err="1"/>
              <a:t>денесін</a:t>
            </a:r>
            <a:r>
              <a:rPr lang="ru-RU" sz="1800" dirty="0"/>
              <a:t> сканерлеу113 кг </a:t>
            </a:r>
            <a:r>
              <a:rPr lang="ru-RU" sz="1800" dirty="0" err="1"/>
              <a:t>және</a:t>
            </a:r>
            <a:r>
              <a:rPr lang="ru-RU" sz="1800" dirty="0"/>
              <a:t> 55 кг. </a:t>
            </a:r>
            <a:r>
              <a:rPr lang="ru-RU" sz="1800" dirty="0" err="1"/>
              <a:t>жүрекке</a:t>
            </a:r>
            <a:r>
              <a:rPr lang="ru-RU" sz="1800" dirty="0"/>
              <a:t>, </a:t>
            </a:r>
            <a:r>
              <a:rPr lang="ru-RU" sz="1800" dirty="0" err="1"/>
              <a:t>бауырға</a:t>
            </a:r>
            <a:r>
              <a:rPr lang="ru-RU" sz="1800" dirty="0"/>
              <a:t>, </a:t>
            </a:r>
            <a:r>
              <a:rPr lang="ru-RU" sz="1800" dirty="0" err="1"/>
              <a:t>асқазанға</a:t>
            </a:r>
            <a:r>
              <a:rPr lang="ru-RU" sz="1800" dirty="0"/>
              <a:t>, </a:t>
            </a:r>
            <a:r>
              <a:rPr lang="ru-RU" sz="1800" dirty="0" err="1"/>
              <a:t>ішекке</a:t>
            </a:r>
            <a:r>
              <a:rPr lang="ru-RU" sz="1800" dirty="0"/>
              <a:t>, </a:t>
            </a:r>
            <a:r>
              <a:rPr lang="ru-RU" sz="1800" dirty="0" err="1"/>
              <a:t>буындарға</a:t>
            </a:r>
            <a:r>
              <a:rPr lang="ru-RU" sz="1800" dirty="0"/>
              <a:t> </a:t>
            </a:r>
            <a:r>
              <a:rPr lang="ru-RU" sz="1800" dirty="0" err="1"/>
              <a:t>және</a:t>
            </a:r>
            <a:r>
              <a:rPr lang="ru-RU" sz="1800" dirty="0"/>
              <a:t> т. б. Назар </a:t>
            </a:r>
            <a:r>
              <a:rPr lang="ru-RU" sz="1800" dirty="0" err="1"/>
              <a:t>аударыңыз</a:t>
            </a:r>
            <a:r>
              <a:rPr lang="ru-RU" sz="1800" dirty="0"/>
              <a:t>.</a:t>
            </a:r>
            <a:endParaRPr sz="18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0"/>
          <p:cNvSpPr txBox="1">
            <a:spLocks noGrp="1"/>
          </p:cNvSpPr>
          <p:nvPr>
            <p:ph type="title"/>
          </p:nvPr>
        </p:nvSpPr>
        <p:spPr>
          <a:xfrm>
            <a:off x="2592924" y="334945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3600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Салмақ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жоғалту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9" name="Google Shape;239;p30"/>
          <p:cNvSpPr txBox="1">
            <a:spLocks noGrp="1"/>
          </p:cNvSpPr>
          <p:nvPr>
            <p:ph type="body" idx="1"/>
          </p:nvPr>
        </p:nvSpPr>
        <p:spPr>
          <a:xfrm>
            <a:off x="1440565" y="156667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Cachexia</a:t>
            </a:r>
            <a:endParaRPr/>
          </a:p>
          <a:p>
            <a:pPr marL="3429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240" name="Google Shape;240;p30"/>
          <p:cNvSpPr txBox="1">
            <a:spLocks noGrp="1"/>
          </p:cNvSpPr>
          <p:nvPr>
            <p:ph type="body" idx="2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22860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241" name="Google Shape;241;p30" descr="Картинки по запросу weight loss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42" name="Google Shape;242;p30" descr="Картинки по запросу weight loss"/>
          <p:cNvSpPr/>
          <p:nvPr/>
        </p:nvSpPr>
        <p:spPr>
          <a:xfrm>
            <a:off x="307975" y="79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43" name="Google Shape;243;p30" descr="Картинки по запросу cachexi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65560" y="1664997"/>
            <a:ext cx="6358270" cy="4238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22488" y="2525977"/>
            <a:ext cx="3418149" cy="22746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1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entury Gothic"/>
              <a:buNone/>
            </a:pPr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Бет</a:t>
            </a:r>
            <a:endParaRPr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0" name="Google Shape;250;p31"/>
          <p:cNvSpPr txBox="1">
            <a:spLocks noGrp="1"/>
          </p:cNvSpPr>
          <p:nvPr>
            <p:ph type="body" idx="1"/>
          </p:nvPr>
        </p:nvSpPr>
        <p:spPr>
          <a:xfrm>
            <a:off x="1891862" y="1475447"/>
            <a:ext cx="8544910" cy="483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>
              <a:spcBef>
                <a:spcPts val="0"/>
              </a:spcBef>
              <a:buSzPts val="2790"/>
            </a:pPr>
            <a:r>
              <a:rPr lang="ru-RU" sz="279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Пішіні</a:t>
            </a:r>
            <a:endParaRPr lang="ru-RU" sz="279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>
              <a:spcBef>
                <a:spcPts val="0"/>
              </a:spcBef>
              <a:buSzPts val="2790"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Пішіні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shape)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күйі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>
              <a:spcBef>
                <a:spcPts val="0"/>
              </a:spcBef>
              <a:buSzPts val="2790"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келбеті-беттің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бөліктері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>
              <a:spcBef>
                <a:spcPts val="0"/>
              </a:spcBef>
              <a:buSzPts val="2790"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Сипаты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>
              <a:spcBef>
                <a:spcPts val="2400"/>
              </a:spcBef>
              <a:buSzPts val="2790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Бет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әлпеті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>
              <a:spcBef>
                <a:spcPts val="2400"/>
              </a:spcBef>
              <a:buSzPts val="2790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Эмоция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толқу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sz="279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254317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395"/>
              <a:buNone/>
            </a:pPr>
            <a:endParaRPr sz="139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2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chemeClr val="accent1"/>
              </a:buClr>
              <a:buSzPts val="3600"/>
            </a:pPr>
            <a:r>
              <a:rPr lang="ru-RU" dirty="0" err="1"/>
              <a:t>Диагностикалық</a:t>
            </a:r>
            <a:r>
              <a:rPr lang="ru-RU" dirty="0"/>
              <a:t> </a:t>
            </a:r>
            <a:r>
              <a:rPr lang="ru-RU" dirty="0" err="1"/>
              <a:t>тұлғалар</a:t>
            </a:r>
            <a:endParaRPr dirty="0">
              <a:solidFill>
                <a:schemeClr val="accent1"/>
              </a:solidFill>
            </a:endParaRPr>
          </a:p>
        </p:txBody>
      </p:sp>
      <p:sp>
        <p:nvSpPr>
          <p:cNvPr id="256" name="Google Shape;256;p32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>
              <a:spcBef>
                <a:spcPts val="0"/>
              </a:spcBef>
              <a:buSzPts val="2400"/>
            </a:pPr>
            <a:r>
              <a:rPr lang="ru-RU" sz="2400" dirty="0" err="1"/>
              <a:t>Акромегалиялық</a:t>
            </a:r>
            <a:r>
              <a:rPr lang="ru-RU" sz="2400" dirty="0"/>
              <a:t> </a:t>
            </a:r>
          </a:p>
          <a:p>
            <a:pPr marL="342900" lvl="0">
              <a:spcBef>
                <a:spcPts val="0"/>
              </a:spcBef>
              <a:buSzPts val="2400"/>
            </a:pPr>
            <a:r>
              <a:rPr lang="ru-RU" sz="2400" dirty="0"/>
              <a:t>Кушинг синдромы</a:t>
            </a:r>
          </a:p>
          <a:p>
            <a:pPr marL="342900" lvl="0">
              <a:spcBef>
                <a:spcPts val="0"/>
              </a:spcBef>
              <a:buSzPts val="2400"/>
            </a:pPr>
            <a:r>
              <a:rPr lang="ru-RU" sz="2400" dirty="0"/>
              <a:t>Даун синдромы</a:t>
            </a:r>
          </a:p>
          <a:p>
            <a:pPr marL="342900" lvl="0">
              <a:spcBef>
                <a:spcPts val="0"/>
              </a:spcBef>
              <a:buSzPts val="2400"/>
            </a:pPr>
            <a:r>
              <a:rPr lang="ru-RU" sz="2400" dirty="0"/>
              <a:t>Микседема</a:t>
            </a:r>
          </a:p>
          <a:p>
            <a:pPr marL="342900" lvl="0">
              <a:spcBef>
                <a:spcPts val="0"/>
              </a:spcBef>
              <a:buSzPts val="2400"/>
            </a:pPr>
            <a:r>
              <a:rPr lang="ru-RU" sz="2400" dirty="0"/>
              <a:t>Базедов </a:t>
            </a:r>
            <a:r>
              <a:rPr lang="ru-RU" sz="2400" dirty="0" err="1"/>
              <a:t>беті</a:t>
            </a:r>
            <a:endParaRPr sz="2400" dirty="0"/>
          </a:p>
          <a:p>
            <a:pPr marL="342900" lvl="0">
              <a:buSzPts val="2400"/>
            </a:pP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ызалы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күлкі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>
              <a:buSzPts val="2400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Гиппократ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беті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7" name="Google Shape;257;p32"/>
          <p:cNvSpPr txBox="1">
            <a:spLocks noGrp="1"/>
          </p:cNvSpPr>
          <p:nvPr>
            <p:ph type="body" idx="2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800"/>
              <a:buChar char="🠶"/>
            </a:pPr>
            <a:r>
              <a:rPr lang="ru-RU" sz="2800" dirty="0" err="1"/>
              <a:t>Цианотикалық</a:t>
            </a:r>
            <a:endParaRPr lang="ru-RU" sz="2800" dirty="0"/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800"/>
              <a:buChar char="🠶"/>
            </a:pPr>
            <a:r>
              <a:rPr lang="ru-RU" sz="2800" dirty="0"/>
              <a:t>Бет </a:t>
            </a:r>
            <a:r>
              <a:rPr lang="ru-RU" sz="2800" dirty="0" err="1"/>
              <a:t>қызбасы</a:t>
            </a:r>
            <a:endParaRPr lang="ru-RU" sz="2800" dirty="0"/>
          </a:p>
          <a:p>
            <a:pPr marL="342900" lvl="0">
              <a:buSzPts val="2800"/>
            </a:pPr>
            <a:r>
              <a:rPr lang="ru-RU" sz="2800" dirty="0" err="1"/>
              <a:t>Корвизардың</a:t>
            </a:r>
            <a:r>
              <a:rPr lang="ru-RU" sz="2800" dirty="0"/>
              <a:t> Бет-</a:t>
            </a:r>
            <a:r>
              <a:rPr lang="ru-RU" sz="2800" dirty="0" err="1"/>
              <a:t>Бейнесі</a:t>
            </a:r>
            <a:endParaRPr lang="ru-RU" sz="2800" dirty="0"/>
          </a:p>
          <a:p>
            <a:pPr marL="342900" lvl="0">
              <a:buSzPts val="2800"/>
            </a:pPr>
            <a:r>
              <a:rPr lang="kk-KZ" sz="2800" dirty="0"/>
              <a:t>Бүйректік бет</a:t>
            </a:r>
            <a:endParaRPr sz="2800"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800"/>
              <a:buChar char="🠶"/>
            </a:pPr>
            <a:r>
              <a:rPr lang="ru-RU" sz="2800" dirty="0" err="1"/>
              <a:t>Митральды</a:t>
            </a:r>
            <a:r>
              <a:rPr lang="ru-RU" sz="2800" dirty="0"/>
              <a:t> бет</a:t>
            </a:r>
            <a:endParaRPr sz="2800" dirty="0"/>
          </a:p>
          <a:p>
            <a:pPr marL="3429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3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3" name="Google Shape;263;p33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>
              <a:spcBef>
                <a:spcPts val="0"/>
              </a:spcBef>
              <a:buSzPts val="2400"/>
            </a:pPr>
            <a:r>
              <a:rPr lang="ru-RU" sz="2400" dirty="0"/>
              <a:t>Цианоз - </a:t>
            </a:r>
            <a:r>
              <a:rPr lang="ru-RU" sz="2400" dirty="0" err="1"/>
              <a:t>орталық</a:t>
            </a:r>
            <a:r>
              <a:rPr lang="ru-RU" sz="2400" dirty="0"/>
              <a:t> / </a:t>
            </a:r>
            <a:r>
              <a:rPr lang="ru-RU" sz="2400" dirty="0" err="1"/>
              <a:t>акроцианоз</a:t>
            </a:r>
            <a:endParaRPr lang="ru-RU" sz="2400" dirty="0"/>
          </a:p>
          <a:p>
            <a:pPr marL="342900" lvl="0">
              <a:spcBef>
                <a:spcPts val="0"/>
              </a:spcBef>
              <a:buSzPts val="2400"/>
            </a:pPr>
            <a:r>
              <a:rPr lang="kk-KZ" sz="2400" dirty="0" smtClean="0"/>
              <a:t>Бозғылт</a:t>
            </a:r>
            <a:endParaRPr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lang="ru-RU" sz="2400" dirty="0"/>
              <a:t>Гиперемия</a:t>
            </a:r>
            <a:endParaRPr dirty="0"/>
          </a:p>
          <a:p>
            <a:pPr marL="342900" lvl="0">
              <a:buSzPts val="2400"/>
            </a:pPr>
            <a:r>
              <a:rPr lang="ru-RU" sz="2400" dirty="0" err="1"/>
              <a:t>Сарғаю</a:t>
            </a:r>
            <a:r>
              <a:rPr lang="ru-RU" sz="2400" dirty="0"/>
              <a:t>- </a:t>
            </a:r>
            <a:r>
              <a:rPr lang="ru-RU" sz="2400" dirty="0" err="1"/>
              <a:t>Иктеричность</a:t>
            </a:r>
            <a:endParaRPr dirty="0"/>
          </a:p>
        </p:txBody>
      </p:sp>
      <p:sp>
        <p:nvSpPr>
          <p:cNvPr id="264" name="Google Shape;264;p33"/>
          <p:cNvSpPr txBox="1">
            <a:spLocks noGrp="1"/>
          </p:cNvSpPr>
          <p:nvPr>
            <p:ph type="body" idx="2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>
              <a:spcBef>
                <a:spcPts val="0"/>
              </a:spcBef>
              <a:buSzPts val="2800"/>
            </a:pPr>
            <a:r>
              <a:rPr lang="ru-RU" sz="2800" dirty="0"/>
              <a:t>Пигментация - </a:t>
            </a:r>
            <a:r>
              <a:rPr lang="ru-RU" sz="2800" dirty="0" err="1"/>
              <a:t>гипер</a:t>
            </a:r>
            <a:r>
              <a:rPr lang="ru-RU" sz="2800" dirty="0"/>
              <a:t>- и </a:t>
            </a:r>
            <a:r>
              <a:rPr lang="ru-RU" sz="2800" dirty="0" err="1"/>
              <a:t>гипо</a:t>
            </a:r>
            <a:r>
              <a:rPr lang="ru-RU" sz="2800" dirty="0"/>
              <a:t>-</a:t>
            </a:r>
            <a:endParaRPr sz="2800" dirty="0"/>
          </a:p>
          <a:p>
            <a:pPr marL="342900" lvl="0">
              <a:buSzPts val="2800"/>
            </a:pPr>
            <a:r>
              <a:rPr lang="ru-RU" sz="2800" dirty="0" err="1"/>
              <a:t>Бөртпе</a:t>
            </a:r>
            <a:r>
              <a:rPr lang="ru-RU" sz="2800" dirty="0"/>
              <a:t>=экзантема</a:t>
            </a:r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4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Тері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тығыздығы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ылғалдылығы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тургор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0" name="Google Shape;270;p34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>
              <a:spcBef>
                <a:spcPts val="0"/>
              </a:spcBef>
              <a:buSzPts val="3200"/>
            </a:pP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Тегіс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>
              <a:spcBef>
                <a:spcPts val="0"/>
              </a:spcBef>
              <a:buSzPts val="3200"/>
            </a:pP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дөрекі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1" name="Google Shape;271;p34"/>
          <p:cNvSpPr txBox="1">
            <a:spLocks noGrp="1"/>
          </p:cNvSpPr>
          <p:nvPr>
            <p:ph type="body" idx="2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4000"/>
              <a:buChar char="🠶"/>
            </a:pPr>
            <a:r>
              <a:rPr lang="kk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Құрғақ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4000"/>
              <a:buChar char="🠶"/>
            </a:pPr>
            <a:r>
              <a:rPr lang="kk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Ылғалды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4000"/>
              <a:buChar char="🠶"/>
            </a:pPr>
            <a:r>
              <a:rPr lang="kk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Майлы 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5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SzPts val="3600"/>
            </a:pPr>
            <a:r>
              <a:rPr lang="ru-RU" b="1" dirty="0" err="1"/>
              <a:t>Сусыздану</a:t>
            </a:r>
            <a:r>
              <a:rPr lang="ru-RU" b="1" dirty="0"/>
              <a:t> </a:t>
            </a:r>
            <a:r>
              <a:rPr lang="ru-RU" b="1" dirty="0" err="1"/>
              <a:t>белгілері</a:t>
            </a:r>
            <a:endParaRPr b="1" dirty="0"/>
          </a:p>
        </p:txBody>
      </p:sp>
      <p:sp>
        <p:nvSpPr>
          <p:cNvPr id="277" name="Google Shape;277;p35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22860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pic>
        <p:nvPicPr>
          <p:cNvPr id="278" name="Google Shape;278;p35" descr="Картинки по запросу classical signs of dehydrati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89212" y="1788088"/>
            <a:ext cx="9275717" cy="44686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6"/>
          <p:cNvSpPr txBox="1">
            <a:spLocks noGrp="1"/>
          </p:cNvSpPr>
          <p:nvPr>
            <p:ph type="title"/>
          </p:nvPr>
        </p:nvSpPr>
        <p:spPr>
          <a:xfrm>
            <a:off x="1678525" y="368929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3600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Тырнақ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4" name="Google Shape;284;p36" descr="Картинки по запросу nail signs of systemic diseases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838575" y="1009374"/>
            <a:ext cx="7593065" cy="57726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9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3600"/>
            </a:pP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бастау</a:t>
            </a:r>
            <a:endParaRPr dirty="0"/>
          </a:p>
        </p:txBody>
      </p:sp>
      <p:sp>
        <p:nvSpPr>
          <p:cNvPr id="171" name="Google Shape;171;p19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>
              <a:spcBef>
                <a:spcPts val="0"/>
              </a:spcBef>
              <a:buSzPts val="2800"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Қолыңызды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жуыңыз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қолғап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киіңіз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>
              <a:spcBef>
                <a:spcPts val="0"/>
              </a:spcBef>
              <a:buSzPts val="2800"/>
            </a:pP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Өзіңізді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пациентке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таныстырыңыз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келісімін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сұраңыз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>
              <a:spcBef>
                <a:spcPts val="0"/>
              </a:spcBef>
              <a:buSzPts val="2800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Науқасты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орналастырыңыз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>
              <a:spcBef>
                <a:spcPts val="0"/>
              </a:spcBef>
              <a:buSzPts val="2800"/>
            </a:pP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науқасты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тұрғызу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>
              <a:spcBef>
                <a:spcPts val="0"/>
              </a:spcBef>
              <a:buSzPts val="2800"/>
            </a:pP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Кереуеттің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жағында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жүргізіледі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7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endParaRPr/>
          </a:p>
        </p:txBody>
      </p:sp>
      <p:pic>
        <p:nvPicPr>
          <p:cNvPr id="290" name="Google Shape;290;p37" descr="Картинки по запросу nail signs of systemic diseases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863004" y="374904"/>
            <a:ext cx="9641608" cy="6057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8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chemeClr val="accent1"/>
              </a:buClr>
              <a:buSzPts val="3600"/>
            </a:pPr>
            <a:r>
              <a:rPr lang="ru-RU" dirty="0" err="1"/>
              <a:t>Өмірлік</a:t>
            </a:r>
            <a:r>
              <a:rPr lang="ru-RU" dirty="0"/>
              <a:t> </a:t>
            </a:r>
            <a:r>
              <a:rPr lang="ru-RU" dirty="0" err="1"/>
              <a:t>белгілер</a:t>
            </a:r>
            <a:endParaRPr b="1" dirty="0">
              <a:solidFill>
                <a:schemeClr val="accent1"/>
              </a:solidFill>
            </a:endParaRPr>
          </a:p>
        </p:txBody>
      </p:sp>
      <p:sp>
        <p:nvSpPr>
          <p:cNvPr id="296" name="Google Shape;296;p38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960"/>
              <a:buChar char="🠶"/>
            </a:pPr>
            <a:r>
              <a:rPr lang="kk-KZ" sz="2960" dirty="0"/>
              <a:t>Дене температурасы</a:t>
            </a:r>
            <a:endParaRPr dirty="0"/>
          </a:p>
          <a:p>
            <a:pPr marL="342900" lvl="0" indent="-15494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960"/>
              <a:buNone/>
            </a:pPr>
            <a:endParaRPr sz="2960" dirty="0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960"/>
              <a:buChar char="🠶"/>
            </a:pPr>
            <a:r>
              <a:rPr lang="ru-RU" sz="2960" dirty="0"/>
              <a:t>Пульс</a:t>
            </a:r>
            <a:endParaRPr dirty="0"/>
          </a:p>
          <a:p>
            <a:pPr marL="342900" lvl="0" indent="-15494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960"/>
              <a:buNone/>
            </a:pPr>
            <a:endParaRPr sz="2960" dirty="0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960"/>
              <a:buChar char="🠶"/>
            </a:pPr>
            <a:r>
              <a:rPr lang="ru-RU" sz="2960" dirty="0" err="1"/>
              <a:t>Артериальды</a:t>
            </a:r>
            <a:r>
              <a:rPr lang="ru-RU" sz="2960" dirty="0"/>
              <a:t> </a:t>
            </a:r>
            <a:r>
              <a:rPr lang="ru-RU" sz="2960" dirty="0" err="1"/>
              <a:t>қысым</a:t>
            </a:r>
            <a:endParaRPr sz="2960" dirty="0"/>
          </a:p>
          <a:p>
            <a:pPr marL="342900" lvl="0">
              <a:lnSpc>
                <a:spcPct val="90000"/>
              </a:lnSpc>
              <a:buSzPts val="2960"/>
            </a:pPr>
            <a:r>
              <a:rPr lang="ru-RU" sz="3200" dirty="0" err="1"/>
              <a:t>Тыныс</a:t>
            </a:r>
            <a:r>
              <a:rPr lang="ru-RU" sz="3200" dirty="0"/>
              <a:t> </a:t>
            </a:r>
            <a:r>
              <a:rPr lang="ru-RU" sz="3200" dirty="0" err="1"/>
              <a:t>жиілігі</a:t>
            </a:r>
            <a:endParaRPr sz="1665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9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chemeClr val="accent1"/>
              </a:buClr>
              <a:buSzPts val="3600"/>
            </a:pPr>
            <a:r>
              <a:rPr lang="ru-RU" b="1" dirty="0" err="1">
                <a:solidFill>
                  <a:schemeClr val="accent1"/>
                </a:solidFill>
              </a:rPr>
              <a:t>Дене</a:t>
            </a:r>
            <a:r>
              <a:rPr lang="ru-RU" b="1" dirty="0">
                <a:solidFill>
                  <a:schemeClr val="accent1"/>
                </a:solidFill>
              </a:rPr>
              <a:t> </a:t>
            </a:r>
            <a:r>
              <a:rPr lang="ru-RU" b="1" dirty="0" err="1">
                <a:solidFill>
                  <a:schemeClr val="accent1"/>
                </a:solidFill>
              </a:rPr>
              <a:t>температурасы</a:t>
            </a:r>
            <a:endParaRPr dirty="0"/>
          </a:p>
        </p:txBody>
      </p:sp>
      <p:graphicFrame>
        <p:nvGraphicFramePr>
          <p:cNvPr id="302" name="Google Shape;302;p39"/>
          <p:cNvGraphicFramePr/>
          <p:nvPr>
            <p:extLst>
              <p:ext uri="{D42A27DB-BD31-4B8C-83A1-F6EECF244321}">
                <p14:modId xmlns:p14="http://schemas.microsoft.com/office/powerpoint/2010/main" val="1944177515"/>
              </p:ext>
            </p:extLst>
          </p:nvPr>
        </p:nvGraphicFramePr>
        <p:xfrm>
          <a:off x="2565400" y="2133600"/>
          <a:ext cx="8939213" cy="3696795"/>
        </p:xfrm>
        <a:graphic>
          <a:graphicData uri="http://schemas.openxmlformats.org/drawingml/2006/table">
            <a:tbl>
              <a:tblPr firstRow="1" bandRow="1">
                <a:noFill/>
                <a:tableStyleId>{F1B7CB4B-11B2-4256-9F44-D96DF9513D27}</a:tableStyleId>
              </a:tblPr>
              <a:tblGrid>
                <a:gridCol w="299561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718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9718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8621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800" dirty="0" err="1" smtClean="0"/>
                        <a:t>Қалыпты</a:t>
                      </a:r>
                      <a:endParaRPr sz="28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800" dirty="0" err="1" smtClean="0"/>
                        <a:t>Қызба</a:t>
                      </a:r>
                      <a:r>
                        <a:rPr lang="ru-RU" sz="2800" dirty="0" smtClean="0"/>
                        <a:t> </a:t>
                      </a:r>
                      <a:endParaRPr sz="28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621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800" dirty="0" err="1"/>
                        <a:t>Аузында</a:t>
                      </a:r>
                      <a:endParaRPr sz="28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800" dirty="0" smtClean="0"/>
                        <a:t>&gt;37,3</a:t>
                      </a:r>
                      <a:r>
                        <a:rPr lang="en-US" sz="2800" dirty="0" smtClean="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˚C</a:t>
                      </a:r>
                      <a:endParaRPr lang="en-US" sz="4000" dirty="0" smtClean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dirty="0" smtClean="0"/>
                        <a:t>37,8 ˚C</a:t>
                      </a:r>
                      <a:endParaRPr sz="28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621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800" dirty="0" smtClean="0"/>
                        <a:t> </a:t>
                      </a:r>
                      <a:r>
                        <a:rPr lang="ru-RU" sz="2800" dirty="0" err="1" smtClean="0"/>
                        <a:t>Қолтық</a:t>
                      </a:r>
                      <a:r>
                        <a:rPr lang="ru-RU" sz="2800" baseline="0" dirty="0" smtClean="0"/>
                        <a:t> </a:t>
                      </a:r>
                      <a:r>
                        <a:rPr lang="ru-RU" sz="2800" dirty="0" err="1" smtClean="0"/>
                        <a:t>аймағында</a:t>
                      </a:r>
                      <a:endParaRPr sz="28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entury Gothic"/>
                        <a:buNone/>
                      </a:pPr>
                      <a:r>
                        <a:rPr lang="en-US" sz="28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36,4 ˚C</a:t>
                      </a:r>
                      <a:endParaRPr sz="28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entury Gothic"/>
                        <a:buNone/>
                      </a:pPr>
                      <a:r>
                        <a:rPr lang="en-US" sz="28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&gt;36,9˚C</a:t>
                      </a:r>
                      <a:endParaRPr sz="28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621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k-KZ" sz="2800" dirty="0"/>
                        <a:t>Тік ішекте</a:t>
                      </a:r>
                      <a:endParaRPr sz="28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entury Gothic"/>
                        <a:buNone/>
                      </a:pPr>
                      <a:r>
                        <a:rPr lang="en-US" sz="28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37,3 ˚C</a:t>
                      </a:r>
                      <a:endParaRPr sz="28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entury Gothic"/>
                        <a:buNone/>
                      </a:pPr>
                      <a:r>
                        <a:rPr lang="en-US" sz="2800" dirty="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&gt;37,7˚C</a:t>
                      </a:r>
                      <a:endParaRPr sz="28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0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SzPts val="3600"/>
            </a:pP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температурасының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фебрильді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диапазоны (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ректалды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температура)</a:t>
            </a:r>
            <a:endParaRPr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08" name="Google Shape;308;p40"/>
          <p:cNvGraphicFramePr/>
          <p:nvPr>
            <p:extLst>
              <p:ext uri="{D42A27DB-BD31-4B8C-83A1-F6EECF244321}">
                <p14:modId xmlns:p14="http://schemas.microsoft.com/office/powerpoint/2010/main" val="592606802"/>
              </p:ext>
            </p:extLst>
          </p:nvPr>
        </p:nvGraphicFramePr>
        <p:xfrm>
          <a:off x="2211572" y="2209163"/>
          <a:ext cx="9516150" cy="4216650"/>
        </p:xfrm>
        <a:graphic>
          <a:graphicData uri="http://schemas.openxmlformats.org/drawingml/2006/table">
            <a:tbl>
              <a:tblPr>
                <a:noFill/>
                <a:tableStyleId>{EA33ED77-75DD-4955-92AD-55B267967DF2}</a:tableStyleId>
              </a:tblPr>
              <a:tblGrid>
                <a:gridCol w="31720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1720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1720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0582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8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Дене</a:t>
                      </a:r>
                      <a:r>
                        <a:rPr lang="ru-RU" sz="28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28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температурасы</a:t>
                      </a:r>
                      <a:endParaRPr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408AE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08AE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08AE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88E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 cap="none">
                          <a:solidFill>
                            <a:srgbClr val="333333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°C</a:t>
                      </a:r>
                      <a:endParaRPr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408AE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708AE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08AE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089E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 cap="none">
                          <a:solidFill>
                            <a:srgbClr val="333333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°F</a:t>
                      </a:r>
                      <a:endParaRPr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708AE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708AE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08AE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08AE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118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dirty="0" err="1" smtClean="0">
                          <a:latin typeface="Arial"/>
                          <a:ea typeface="Arial"/>
                          <a:cs typeface="Arial"/>
                          <a:sym typeface="Arial"/>
                        </a:rPr>
                        <a:t>Қалыпты</a:t>
                      </a:r>
                      <a:endParaRPr dirty="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C088E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089E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088E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089E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37–38</a:t>
                      </a:r>
                      <a:endParaRPr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E089E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08AE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089E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087E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98.6–100.4</a:t>
                      </a:r>
                      <a:endParaRPr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D08AE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08AE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08AE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1087E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118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Жеңіл</a:t>
                      </a:r>
                      <a:r>
                        <a:rPr lang="ru-RU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 / </a:t>
                      </a:r>
                      <a:r>
                        <a:rPr lang="ru-RU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субфебрильді</a:t>
                      </a:r>
                      <a:r>
                        <a:rPr lang="ru-RU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 температура</a:t>
                      </a:r>
                      <a:endParaRPr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E089E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087E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089E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08AE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38.1–39</a:t>
                      </a:r>
                      <a:endParaRPr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4087E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1087E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087E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88E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100.5–102.2</a:t>
                      </a:r>
                      <a:endParaRPr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1087E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1087E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1087E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088E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118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Орташа</a:t>
                      </a:r>
                      <a:r>
                        <a:rPr lang="ru-RU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дәрежелі</a:t>
                      </a:r>
                      <a:r>
                        <a:rPr lang="ru-RU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қызба</a:t>
                      </a:r>
                      <a:endParaRPr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408AE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88E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08AE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85E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39.1–40</a:t>
                      </a:r>
                      <a:endParaRPr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C088E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088E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088E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08BE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102.2–104.0</a:t>
                      </a:r>
                      <a:endParaRPr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F088E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088E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088E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086E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118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Жоғары</a:t>
                      </a:r>
                      <a:r>
                        <a:rPr lang="ru-RU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 температура</a:t>
                      </a:r>
                      <a:endParaRPr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C085E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08BE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085E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088E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40.1–41.1</a:t>
                      </a:r>
                      <a:endParaRPr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608BE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086E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08BE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1087E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104.1–106.0</a:t>
                      </a:r>
                      <a:endParaRPr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E086E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086E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086E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08AE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118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Гиперпирексия</a:t>
                      </a:r>
                      <a:endParaRPr sz="2000" dirty="0"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3088E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1087E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088E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088E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&gt;41.1</a:t>
                      </a:r>
                      <a:endParaRPr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1087E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08AE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1087E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1087E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&gt;106.0</a:t>
                      </a:r>
                      <a:endParaRPr dirty="0"/>
                    </a:p>
                  </a:txBody>
                  <a:tcPr marL="50800" marR="50800" marT="50800" marB="50800" anchor="ctr">
                    <a:lnL w="12700" cap="flat" cmpd="sng">
                      <a:solidFill>
                        <a:srgbClr val="408AE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8AE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08AE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08AE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41"/>
          <p:cNvSpPr txBox="1">
            <a:spLocks noGrp="1"/>
          </p:cNvSpPr>
          <p:nvPr>
            <p:ph type="title"/>
          </p:nvPr>
        </p:nvSpPr>
        <p:spPr>
          <a:xfrm>
            <a:off x="1962305" y="561048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3600"/>
            </a:pPr>
            <a:r>
              <a:rPr lang="ru-RU" dirty="0" err="1"/>
              <a:t>Иісі</a:t>
            </a:r>
            <a:r>
              <a:rPr lang="ru-RU" dirty="0"/>
              <a:t> </a:t>
            </a:r>
            <a:endParaRPr dirty="0"/>
          </a:p>
        </p:txBody>
      </p:sp>
      <p:sp>
        <p:nvSpPr>
          <p:cNvPr id="314" name="Google Shape;314;p41"/>
          <p:cNvSpPr txBox="1">
            <a:spLocks noGrp="1"/>
          </p:cNvSpPr>
          <p:nvPr>
            <p:ph type="body" idx="1"/>
          </p:nvPr>
        </p:nvSpPr>
        <p:spPr>
          <a:xfrm>
            <a:off x="2157984" y="1408176"/>
            <a:ext cx="9346628" cy="4503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2800"/>
              <a:buNone/>
            </a:pPr>
            <a:r>
              <a:rPr lang="ru-RU" sz="2800" dirty="0" err="1"/>
              <a:t>Айқын</a:t>
            </a:r>
            <a:r>
              <a:rPr lang="ru-RU" sz="2800" dirty="0"/>
              <a:t> </a:t>
            </a:r>
            <a:r>
              <a:rPr lang="ru-RU" sz="2800" dirty="0" err="1"/>
              <a:t>иіс</a:t>
            </a:r>
            <a:endParaRPr lang="ru-RU" dirty="0"/>
          </a:p>
        </p:txBody>
      </p:sp>
      <p:graphicFrame>
        <p:nvGraphicFramePr>
          <p:cNvPr id="315" name="Google Shape;315;p41"/>
          <p:cNvGraphicFramePr/>
          <p:nvPr>
            <p:extLst>
              <p:ext uri="{D42A27DB-BD31-4B8C-83A1-F6EECF244321}">
                <p14:modId xmlns:p14="http://schemas.microsoft.com/office/powerpoint/2010/main" val="3330154853"/>
              </p:ext>
            </p:extLst>
          </p:nvPr>
        </p:nvGraphicFramePr>
        <p:xfrm>
          <a:off x="2029968" y="1905000"/>
          <a:ext cx="8906250" cy="3597865"/>
        </p:xfrm>
        <a:graphic>
          <a:graphicData uri="http://schemas.openxmlformats.org/drawingml/2006/table">
            <a:tbl>
              <a:tblPr firstRow="1" bandRow="1">
                <a:noFill/>
                <a:tableStyleId>{F1B7CB4B-11B2-4256-9F44-D96DF9513D27}</a:tableStyleId>
              </a:tblPr>
              <a:tblGrid>
                <a:gridCol w="445312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45312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36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5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entury Gothic"/>
                        <a:buNone/>
                      </a:pPr>
                      <a:r>
                        <a:rPr lang="ru-RU" sz="2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Шіріген</a:t>
                      </a:r>
                      <a:r>
                        <a:rPr lang="ru-RU" sz="2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2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алманың</a:t>
                      </a:r>
                      <a:r>
                        <a:rPr lang="ru-RU" sz="2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2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иісі</a:t>
                      </a:r>
                      <a:endParaRPr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entury Gothic"/>
                        <a:buNone/>
                      </a:pPr>
                      <a:r>
                        <a:rPr lang="ru-RU" sz="2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Кетоацидозы</a:t>
                      </a:r>
                      <a:r>
                        <a:rPr lang="ru-RU" sz="2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 бар </a:t>
                      </a:r>
                      <a:r>
                        <a:rPr lang="ru-RU" sz="2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науқастардың</a:t>
                      </a:r>
                      <a:r>
                        <a:rPr lang="ru-RU" sz="2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2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ауыр</a:t>
                      </a:r>
                      <a:r>
                        <a:rPr lang="ru-RU" sz="2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- </a:t>
                      </a:r>
                      <a:r>
                        <a:rPr lang="ru-RU" sz="2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иісі-қант</a:t>
                      </a:r>
                      <a:r>
                        <a:rPr lang="ru-RU" sz="2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2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диабеті</a:t>
                      </a:r>
                      <a:endParaRPr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36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Шоколад </a:t>
                      </a:r>
                      <a:r>
                        <a:rPr lang="ru-RU" sz="2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иісі</a:t>
                      </a:r>
                      <a:endParaRPr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Бауырдың</a:t>
                      </a:r>
                      <a:r>
                        <a:rPr lang="ru-RU" sz="2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2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жедел</a:t>
                      </a:r>
                      <a:r>
                        <a:rPr lang="ru-RU" sz="2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2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жетіспеушілігінің</a:t>
                      </a:r>
                      <a:r>
                        <a:rPr lang="ru-RU" sz="2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2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тәтті</a:t>
                      </a:r>
                      <a:r>
                        <a:rPr lang="ru-RU" sz="2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2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иісі</a:t>
                      </a:r>
                      <a:endParaRPr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794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Балықтың</a:t>
                      </a: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иісі</a:t>
                      </a:r>
                      <a:endParaRPr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Аммиак-Крем </a:t>
                      </a:r>
                      <a:r>
                        <a:rPr lang="ru-RU" sz="2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иісі</a:t>
                      </a:r>
                      <a:endParaRPr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36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Темекінің</a:t>
                      </a:r>
                      <a:r>
                        <a:rPr lang="ru-RU" sz="2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2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иісі</a:t>
                      </a:r>
                      <a:endParaRPr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Шылым</a:t>
                      </a:r>
                      <a:r>
                        <a:rPr lang="ru-RU" sz="2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2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шегетін</a:t>
                      </a:r>
                      <a:r>
                        <a:rPr lang="ru-RU" sz="2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2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науқас</a:t>
                      </a:r>
                      <a:endParaRPr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42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endParaRPr dirty="0"/>
          </a:p>
        </p:txBody>
      </p:sp>
      <p:pic>
        <p:nvPicPr>
          <p:cNvPr id="321" name="Google Shape;321;p4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592925" y="624110"/>
            <a:ext cx="7376631" cy="58878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Google Shape;326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64685" y="1761424"/>
            <a:ext cx="10276334" cy="4716378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43"/>
          <p:cNvSpPr txBox="1">
            <a:spLocks noGrp="1"/>
          </p:cNvSpPr>
          <p:nvPr>
            <p:ph type="title"/>
          </p:nvPr>
        </p:nvSpPr>
        <p:spPr>
          <a:xfrm>
            <a:off x="2227166" y="258566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2800"/>
            </a:pPr>
            <a:r>
              <a:rPr lang="ru-RU" sz="2800" dirty="0"/>
              <a:t>Какие симптомы (жалобы пациента, объективные данные) вы можете определить на каждой стадии лихорадки?</a:t>
            </a:r>
            <a:endParaRPr dirty="0"/>
          </a:p>
        </p:txBody>
      </p:sp>
      <p:sp>
        <p:nvSpPr>
          <p:cNvPr id="328" name="Google Shape;328;p43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22860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44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endParaRPr/>
          </a:p>
        </p:txBody>
      </p:sp>
      <p:pic>
        <p:nvPicPr>
          <p:cNvPr id="334" name="Google Shape;334;p44" descr="https://epomedicine.com/wp-content/uploads/2017/11/fever-patterns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592925" y="490936"/>
            <a:ext cx="7965205" cy="61325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Google Shape;344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1224" y="140983"/>
            <a:ext cx="11950802" cy="65800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47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Clr>
                <a:schemeClr val="accent1"/>
              </a:buClr>
              <a:buSzPts val="3600"/>
            </a:pPr>
            <a:r>
              <a:rPr lang="ru-RU" dirty="0" smtClean="0"/>
              <a:t>Лимфа </a:t>
            </a:r>
            <a:r>
              <a:rPr lang="ru-RU" dirty="0" err="1" smtClean="0"/>
              <a:t>түйіндері</a:t>
            </a:r>
            <a:endParaRPr b="1" dirty="0">
              <a:solidFill>
                <a:schemeClr val="accent1"/>
              </a:solidFill>
            </a:endParaRPr>
          </a:p>
        </p:txBody>
      </p:sp>
      <p:sp>
        <p:nvSpPr>
          <p:cNvPr id="350" name="Google Shape;350;p47"/>
          <p:cNvSpPr txBox="1">
            <a:spLocks noGrp="1"/>
          </p:cNvSpPr>
          <p:nvPr>
            <p:ph type="body" idx="1"/>
          </p:nvPr>
        </p:nvSpPr>
        <p:spPr>
          <a:xfrm>
            <a:off x="2348580" y="359664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3429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graphicFrame>
        <p:nvGraphicFramePr>
          <p:cNvPr id="351" name="Google Shape;351;p47"/>
          <p:cNvGraphicFramePr/>
          <p:nvPr>
            <p:extLst>
              <p:ext uri="{D42A27DB-BD31-4B8C-83A1-F6EECF244321}">
                <p14:modId xmlns:p14="http://schemas.microsoft.com/office/powerpoint/2010/main" val="2078957947"/>
              </p:ext>
            </p:extLst>
          </p:nvPr>
        </p:nvGraphicFramePr>
        <p:xfrm>
          <a:off x="1752866" y="1597794"/>
          <a:ext cx="9511125" cy="4408765"/>
        </p:xfrm>
        <a:graphic>
          <a:graphicData uri="http://schemas.openxmlformats.org/drawingml/2006/table">
            <a:tbl>
              <a:tblPr firstRow="1" bandRow="1">
                <a:noFill/>
                <a:tableStyleId>{F1B7CB4B-11B2-4256-9F44-D96DF9513D27}</a:tableStyleId>
              </a:tblPr>
              <a:tblGrid>
                <a:gridCol w="215698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5414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42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0" i="0" u="none" strike="noStrike" cap="none" dirty="0">
                          <a:solidFill>
                            <a:schemeClr val="lt1"/>
                          </a:solidFill>
                          <a:effectLst/>
                          <a:latin typeface="Century Gothic"/>
                          <a:ea typeface="Century Gothic"/>
                          <a:cs typeface="Century Gothic"/>
                          <a:sym typeface="Arial"/>
                        </a:rPr>
                        <a:t>расположение</a:t>
                      </a:r>
                      <a:endParaRPr sz="18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488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өлшемі</a:t>
                      </a:r>
                      <a:endParaRPr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Дені</a:t>
                      </a:r>
                      <a:r>
                        <a:rPr lang="ru-RU" sz="1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1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сау</a:t>
                      </a:r>
                      <a:r>
                        <a:rPr lang="ru-RU" sz="1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1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ересектердегі</a:t>
                      </a:r>
                      <a:r>
                        <a:rPr lang="ru-RU" sz="1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1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түйіндердің</a:t>
                      </a:r>
                      <a:r>
                        <a:rPr lang="ru-RU" sz="1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1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диаметрі</a:t>
                      </a:r>
                      <a:r>
                        <a:rPr lang="ru-RU" sz="1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 &lt;0,5 см.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488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тіркемелер</a:t>
                      </a:r>
                      <a:endParaRPr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Теріге</a:t>
                      </a:r>
                      <a:r>
                        <a:rPr lang="ru-RU" sz="1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1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немесе</a:t>
                      </a:r>
                      <a:r>
                        <a:rPr lang="ru-RU" sz="1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1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қатерлі</a:t>
                      </a:r>
                      <a:r>
                        <a:rPr lang="ru-RU" sz="1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1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ісікті</a:t>
                      </a:r>
                      <a:r>
                        <a:rPr lang="ru-RU" sz="1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1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көрсететін</a:t>
                      </a:r>
                      <a:r>
                        <a:rPr lang="ru-RU" sz="1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1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терең</a:t>
                      </a:r>
                      <a:r>
                        <a:rPr lang="ru-RU" sz="1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1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құрылымдарға</a:t>
                      </a:r>
                      <a:r>
                        <a:rPr lang="ru-RU" sz="1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1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бекітілген</a:t>
                      </a:r>
                      <a:r>
                        <a:rPr lang="ru-RU" sz="1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 лимфа </a:t>
                      </a:r>
                      <a:r>
                        <a:rPr lang="ru-RU" sz="1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түйіндері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770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реттілігі</a:t>
                      </a:r>
                      <a:endParaRPr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Жұмсақ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қалыпты түйіндер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Ходжкин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ауруы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кезінде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олар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әдетте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резеңке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», туберкулез </a:t>
                      </a:r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кезінде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олар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шатасқан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», ал </a:t>
                      </a:r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метастатикалық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қатерлі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ісік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кезінде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қатты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болуы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мүмкін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1066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нәзіктік</a:t>
                      </a:r>
                      <a:endParaRPr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Жедел</a:t>
                      </a:r>
                      <a:r>
                        <a:rPr lang="ru-RU" sz="1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1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вирустық</a:t>
                      </a:r>
                      <a:r>
                        <a:rPr lang="ru-RU" sz="1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1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немесе</a:t>
                      </a:r>
                      <a:r>
                        <a:rPr lang="ru-RU" sz="1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1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бактериялық</a:t>
                      </a:r>
                      <a:r>
                        <a:rPr lang="ru-RU" sz="1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1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инфекциялар</a:t>
                      </a:r>
                      <a:r>
                        <a:rPr lang="ru-RU" sz="1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, </a:t>
                      </a:r>
                      <a:r>
                        <a:rPr lang="ru-RU" sz="1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оның</a:t>
                      </a:r>
                      <a:r>
                        <a:rPr lang="ru-RU" sz="1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1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ішінде</a:t>
                      </a:r>
                      <a:r>
                        <a:rPr lang="ru-RU" sz="1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1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инфекциялық</a:t>
                      </a:r>
                      <a:r>
                        <a:rPr lang="ru-RU" sz="1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 мононуклеоз, </a:t>
                      </a:r>
                      <a:r>
                        <a:rPr lang="ru-RU" sz="1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тіс</a:t>
                      </a:r>
                      <a:r>
                        <a:rPr lang="ru-RU" sz="1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1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сепсисі</a:t>
                      </a:r>
                      <a:r>
                        <a:rPr lang="ru-RU" sz="1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1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және</a:t>
                      </a:r>
                      <a:r>
                        <a:rPr lang="ru-RU" sz="1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 тонзиллит лимфа </a:t>
                      </a:r>
                      <a:r>
                        <a:rPr lang="ru-RU" sz="1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түйіндерінің</a:t>
                      </a:r>
                      <a:r>
                        <a:rPr lang="ru-RU" sz="1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1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әр</a:t>
                      </a:r>
                      <a:r>
                        <a:rPr lang="ru-RU" sz="1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1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түрлі</a:t>
                      </a:r>
                      <a:r>
                        <a:rPr lang="ru-RU" sz="1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1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дәрежеде</a:t>
                      </a:r>
                      <a:r>
                        <a:rPr lang="ru-RU" sz="1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1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ауыртпалы</a:t>
                      </a:r>
                      <a:r>
                        <a:rPr lang="ru-RU" sz="1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1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ісінуін</a:t>
                      </a:r>
                      <a:r>
                        <a:rPr lang="ru-RU" sz="1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1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тудырады</a:t>
                      </a:r>
                      <a:r>
                        <a:rPr lang="ru-RU" sz="1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Century Gothic"/>
                          <a:cs typeface="Times New Roman" panose="02020603050405020304" pitchFamily="18" charset="0"/>
                          <a:sym typeface="Arial"/>
                        </a:rPr>
                        <a:t>.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0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3600"/>
            </a:pPr>
            <a:r>
              <a:rPr lang="ru-RU" dirty="0" err="1"/>
              <a:t>Бірінші</a:t>
            </a:r>
            <a:r>
              <a:rPr lang="ru-RU" dirty="0"/>
              <a:t> </a:t>
            </a:r>
            <a:r>
              <a:rPr lang="ru-RU" dirty="0" err="1"/>
              <a:t>әсер</a:t>
            </a:r>
            <a:endParaRPr dirty="0"/>
          </a:p>
        </p:txBody>
      </p:sp>
      <p:sp>
        <p:nvSpPr>
          <p:cNvPr id="177" name="Google Shape;177;p20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>
              <a:spcBef>
                <a:spcPts val="0"/>
              </a:spcBef>
              <a:buSzPts val="2590"/>
            </a:pPr>
            <a:r>
              <a:rPr lang="ru-RU" sz="2800" dirty="0" err="1"/>
              <a:t>Науқасқа</a:t>
            </a:r>
            <a:r>
              <a:rPr lang="ru-RU" sz="2800" dirty="0"/>
              <a:t> </a:t>
            </a:r>
            <a:r>
              <a:rPr lang="ru-RU" sz="2800" dirty="0" err="1"/>
              <a:t>бір</a:t>
            </a:r>
            <a:r>
              <a:rPr lang="ru-RU" sz="2800" dirty="0"/>
              <a:t> </a:t>
            </a:r>
            <a:r>
              <a:rPr lang="ru-RU" sz="2800" dirty="0" err="1"/>
              <a:t>қарағанда</a:t>
            </a:r>
            <a:r>
              <a:rPr lang="ru-RU" sz="2800" dirty="0"/>
              <a:t> не </a:t>
            </a:r>
            <a:r>
              <a:rPr lang="ru-RU" sz="2800" dirty="0" err="1"/>
              <a:t>көресіз</a:t>
            </a:r>
            <a:r>
              <a:rPr lang="en-US" sz="2590" dirty="0"/>
              <a:t>?</a:t>
            </a:r>
            <a:endParaRPr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590"/>
              <a:buChar char="🠶"/>
            </a:pPr>
            <a:r>
              <a:rPr lang="ru-RU" sz="2590" dirty="0"/>
              <a:t>Сырт </a:t>
            </a:r>
            <a:r>
              <a:rPr lang="ru-RU" sz="2590" dirty="0" err="1"/>
              <a:t>келбет</a:t>
            </a:r>
            <a:r>
              <a:rPr lang="ru-RU" sz="2590" dirty="0"/>
              <a:t> (облик)</a:t>
            </a:r>
            <a:endParaRPr dirty="0"/>
          </a:p>
          <a:p>
            <a:pPr marL="342900" lvl="0">
              <a:buSzPts val="2590"/>
            </a:pPr>
            <a:r>
              <a:rPr lang="ru-RU" sz="2800" dirty="0" err="1"/>
              <a:t>Есінің</a:t>
            </a:r>
            <a:r>
              <a:rPr lang="ru-RU" sz="2800" dirty="0"/>
              <a:t> </a:t>
            </a:r>
            <a:r>
              <a:rPr lang="ru-RU" sz="2800" dirty="0" err="1"/>
              <a:t>дәрежесі</a:t>
            </a:r>
            <a:endParaRPr lang="ru-RU" sz="2800" dirty="0"/>
          </a:p>
          <a:p>
            <a:pPr marL="342900" lvl="0">
              <a:buSzPts val="2590"/>
            </a:pPr>
            <a:r>
              <a:rPr lang="ru-RU" sz="2800" dirty="0" err="1"/>
              <a:t>Науқастың</a:t>
            </a:r>
            <a:r>
              <a:rPr lang="ru-RU" sz="2800" dirty="0"/>
              <a:t> </a:t>
            </a:r>
            <a:r>
              <a:rPr lang="ru-RU" sz="2800" dirty="0" err="1"/>
              <a:t>жағдайы</a:t>
            </a:r>
            <a:r>
              <a:rPr lang="ru-RU" sz="2800" dirty="0"/>
              <a:t>, </a:t>
            </a:r>
            <a:r>
              <a:rPr lang="ru-RU" sz="2800" dirty="0" err="1"/>
              <a:t>позасы</a:t>
            </a:r>
            <a:r>
              <a:rPr lang="ru-RU" sz="2800" dirty="0"/>
              <a:t>, </a:t>
            </a:r>
            <a:r>
              <a:rPr lang="ru-RU" sz="2800" dirty="0" err="1"/>
              <a:t>жүрісі</a:t>
            </a:r>
            <a:endParaRPr lang="ru-RU" sz="2800" dirty="0"/>
          </a:p>
          <a:p>
            <a:pPr marL="342900" lvl="0">
              <a:buSzPts val="2590"/>
            </a:pPr>
            <a:r>
              <a:rPr lang="ru-RU" sz="2800" dirty="0" err="1"/>
              <a:t>Дене</a:t>
            </a:r>
            <a:r>
              <a:rPr lang="ru-RU" sz="2800" dirty="0"/>
              <a:t> </a:t>
            </a:r>
            <a:r>
              <a:rPr lang="kk-KZ" sz="2800" dirty="0" smtClean="0"/>
              <a:t>бітімі</a:t>
            </a:r>
            <a:r>
              <a:rPr lang="ru-RU" sz="2800" dirty="0" smtClean="0"/>
              <a:t>-конституция</a:t>
            </a:r>
            <a:endParaRPr lang="ru-RU" sz="2800" dirty="0"/>
          </a:p>
          <a:p>
            <a:pPr marL="342900" lvl="0">
              <a:buSzPts val="2590"/>
            </a:pPr>
            <a:r>
              <a:rPr lang="ru-RU" sz="2800" dirty="0" err="1"/>
              <a:t>Өмірлік</a:t>
            </a:r>
            <a:r>
              <a:rPr lang="ru-RU" sz="2800" dirty="0"/>
              <a:t> </a:t>
            </a:r>
            <a:r>
              <a:rPr lang="ru-RU" sz="2800" dirty="0" err="1"/>
              <a:t>белгілер</a:t>
            </a:r>
            <a:endParaRPr lang="ru-RU" sz="2800" dirty="0"/>
          </a:p>
          <a:p>
            <a:pPr marL="342900" lvl="0">
              <a:buSzPts val="2590"/>
            </a:pPr>
            <a:r>
              <a:rPr lang="kk-KZ" sz="2590" dirty="0"/>
              <a:t>Тамақтану</a:t>
            </a:r>
            <a:endParaRPr dirty="0"/>
          </a:p>
          <a:p>
            <a:pPr marL="342900" lvl="0" indent="-178435" algn="l" rtl="0">
              <a:spcBef>
                <a:spcPts val="1000"/>
              </a:spcBef>
              <a:spcAft>
                <a:spcPts val="0"/>
              </a:spcAft>
              <a:buSzPts val="2590"/>
              <a:buNone/>
            </a:pPr>
            <a:endParaRPr sz="259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48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endParaRPr/>
          </a:p>
        </p:txBody>
      </p:sp>
      <p:pic>
        <p:nvPicPr>
          <p:cNvPr id="357" name="Google Shape;357;p4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674795" y="177601"/>
            <a:ext cx="8672363" cy="5637036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48"/>
          <p:cNvSpPr txBox="1"/>
          <p:nvPr/>
        </p:nvSpPr>
        <p:spPr>
          <a:xfrm>
            <a:off x="1982804" y="5909913"/>
            <a:ext cx="846060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ru-RU" sz="1800" b="1" dirty="0" err="1" smtClean="0"/>
              <a:t>Қызба</a:t>
            </a:r>
            <a:r>
              <a:rPr lang="en-US" sz="1800" b="1" dirty="0" smtClean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       </a:t>
            </a:r>
            <a:r>
              <a:rPr lang="ru-RU" sz="1800" b="1" dirty="0" err="1" smtClean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Қызару</a:t>
            </a:r>
            <a:r>
              <a:rPr lang="en-US" sz="1800" b="1" dirty="0" smtClean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    </a:t>
            </a:r>
            <a:r>
              <a:rPr lang="ru-RU" sz="1800" b="1" dirty="0" err="1" smtClean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Ісіну</a:t>
            </a:r>
            <a:r>
              <a:rPr lang="en-US" sz="1800" b="1" dirty="0" smtClean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     </a:t>
            </a:r>
            <a:r>
              <a:rPr lang="ru-RU" sz="1800" b="1" dirty="0" smtClean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Ауру</a:t>
            </a:r>
            <a:r>
              <a:rPr lang="en-US" sz="1800" b="1" dirty="0" smtClean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ru-RU" sz="1800" b="1" dirty="0" smtClean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       </a:t>
            </a:r>
            <a:r>
              <a:rPr lang="ru-RU" sz="1800" b="1" dirty="0" err="1" smtClean="0">
                <a:ea typeface="Century Gothic"/>
              </a:rPr>
              <a:t>Қызметінің</a:t>
            </a:r>
            <a:r>
              <a:rPr lang="ru-RU" sz="1800" b="1" dirty="0" smtClean="0">
                <a:ea typeface="Century Gothic"/>
              </a:rPr>
              <a:t> </a:t>
            </a:r>
            <a:r>
              <a:rPr lang="ru-RU" sz="1800" b="1" dirty="0" err="1" smtClean="0">
                <a:ea typeface="Century Gothic"/>
              </a:rPr>
              <a:t>бұзылуы</a:t>
            </a:r>
            <a:endParaRPr sz="1800" b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" name="Google Shape;363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32453" y="259881"/>
            <a:ext cx="9426973" cy="6693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50"/>
          <p:cNvSpPr txBox="1">
            <a:spLocks noGrp="1"/>
          </p:cNvSpPr>
          <p:nvPr>
            <p:ph type="title"/>
          </p:nvPr>
        </p:nvSpPr>
        <p:spPr>
          <a:xfrm>
            <a:off x="2640221" y="-34159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endParaRPr/>
          </a:p>
        </p:txBody>
      </p:sp>
      <p:pic>
        <p:nvPicPr>
          <p:cNvPr id="369" name="Google Shape;369;p5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095519" y="-34159"/>
            <a:ext cx="7483143" cy="80347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" name="Google Shape;374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76337" y="403167"/>
            <a:ext cx="6000802" cy="62190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" name="Google Shape;389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88442" y="0"/>
            <a:ext cx="5623650" cy="61826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" name="Google Shape;394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20801" y="194733"/>
            <a:ext cx="9711266" cy="60346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1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chemeClr val="accent1"/>
              </a:buClr>
              <a:buSzPts val="3600"/>
            </a:pPr>
            <a:r>
              <a:rPr lang="kk-KZ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Есінің анықтығы</a:t>
            </a:r>
            <a:endParaRPr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83" name="Google Shape;183;p21"/>
          <p:cNvGraphicFramePr/>
          <p:nvPr>
            <p:extLst>
              <p:ext uri="{D42A27DB-BD31-4B8C-83A1-F6EECF244321}">
                <p14:modId xmlns:p14="http://schemas.microsoft.com/office/powerpoint/2010/main" val="597163676"/>
              </p:ext>
            </p:extLst>
          </p:nvPr>
        </p:nvGraphicFramePr>
        <p:xfrm>
          <a:off x="1490133" y="1710644"/>
          <a:ext cx="8789651" cy="5269875"/>
        </p:xfrm>
        <a:graphic>
          <a:graphicData uri="http://schemas.openxmlformats.org/drawingml/2006/table">
            <a:tbl>
              <a:tblPr firstRow="1" firstCol="1" bandRow="1">
                <a:noFill/>
                <a:tableStyleId>{F1B7CB4B-11B2-4256-9F44-D96DF9513D27}</a:tableStyleId>
              </a:tblPr>
              <a:tblGrid>
                <a:gridCol w="878965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053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3200" u="none" strike="noStrike" cap="none" dirty="0" err="1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Есінің</a:t>
                      </a:r>
                      <a:r>
                        <a:rPr lang="ru-RU" sz="3200" u="none" strike="noStrike" cap="none" dirty="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 </a:t>
                      </a:r>
                      <a:r>
                        <a:rPr lang="ru-RU" sz="3200" u="none" strike="noStrike" cap="none" dirty="0" err="1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тұрақсыздығы</a:t>
                      </a:r>
                      <a:r>
                        <a:rPr lang="ru-RU" sz="3200" u="none" strike="noStrike" cap="none" dirty="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 (</a:t>
                      </a:r>
                      <a:r>
                        <a:rPr lang="ru-RU" sz="3200" u="none" strike="noStrike" cap="none" dirty="0" err="1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тұрақсыздық</a:t>
                      </a:r>
                      <a:r>
                        <a:rPr lang="ru-RU" sz="3200" u="none" strike="noStrike" cap="none" dirty="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)</a:t>
                      </a: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53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800" u="none" strike="noStrike" cap="none" dirty="0" err="1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Ұйқышылдық</a:t>
                      </a:r>
                      <a:endParaRPr sz="2800" u="none" strike="noStrike" cap="none" dirty="0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53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800" u="none" strike="noStrike" cap="none" dirty="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Ступор</a:t>
                      </a:r>
                      <a:endParaRPr sz="2800" u="none" strike="noStrike" cap="none" dirty="0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53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3200" u="none" strike="noStrike" cap="none" dirty="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Сопор</a:t>
                      </a:r>
                      <a:endParaRPr sz="2800" u="none" strike="noStrike" cap="none" dirty="0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053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3200" u="none" strike="noStrike" cap="none" dirty="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Кома</a:t>
                      </a:r>
                      <a:endParaRPr sz="2800" u="none" strike="noStrike" cap="none" dirty="0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2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entury Gothic"/>
              <a:buNone/>
            </a:pPr>
            <a:r>
              <a:rPr lang="ru-RU" b="1" dirty="0" err="1">
                <a:solidFill>
                  <a:schemeClr val="accent1"/>
                </a:solidFill>
              </a:rPr>
              <a:t>Науқастың</a:t>
            </a:r>
            <a:r>
              <a:rPr lang="ru-RU" b="1" dirty="0">
                <a:solidFill>
                  <a:schemeClr val="accent1"/>
                </a:solidFill>
              </a:rPr>
              <a:t> </a:t>
            </a:r>
            <a:r>
              <a:rPr lang="ru-RU" b="1" dirty="0" err="1">
                <a:solidFill>
                  <a:schemeClr val="accent1"/>
                </a:solidFill>
              </a:rPr>
              <a:t>жағдайы</a:t>
            </a:r>
            <a:endParaRPr b="1" dirty="0">
              <a:solidFill>
                <a:schemeClr val="accent1"/>
              </a:solidFill>
            </a:endParaRPr>
          </a:p>
        </p:txBody>
      </p:sp>
      <p:sp>
        <p:nvSpPr>
          <p:cNvPr id="189" name="Google Shape;189;p22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3600"/>
              <a:buChar char="🠶"/>
            </a:pP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активті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114300" algn="l" rtl="0">
              <a:spcBef>
                <a:spcPts val="1000"/>
              </a:spcBef>
              <a:spcAft>
                <a:spcPts val="0"/>
              </a:spcAft>
              <a:buSzPts val="3600"/>
              <a:buNone/>
            </a:pPr>
            <a:endParaRPr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3600"/>
              <a:buChar char="🠶"/>
            </a:pP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пассивті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114300" algn="l" rtl="0">
              <a:spcBef>
                <a:spcPts val="1000"/>
              </a:spcBef>
              <a:spcAft>
                <a:spcPts val="0"/>
              </a:spcAft>
              <a:buSzPts val="3600"/>
              <a:buNone/>
            </a:pPr>
            <a:endParaRPr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3600"/>
              <a:buChar char="🠶"/>
            </a:pP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мәжбүрлі</a:t>
            </a:r>
            <a:endParaRPr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3"/>
          <p:cNvSpPr txBox="1">
            <a:spLocks noGrp="1"/>
          </p:cNvSpPr>
          <p:nvPr>
            <p:ph type="title"/>
          </p:nvPr>
        </p:nvSpPr>
        <p:spPr>
          <a:xfrm>
            <a:off x="2375406" y="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бітімінің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5" name="Google Shape;195;p2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710759" y="624110"/>
            <a:ext cx="9096302" cy="5397317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3"/>
          <p:cNvSpPr/>
          <p:nvPr/>
        </p:nvSpPr>
        <p:spPr>
          <a:xfrm>
            <a:off x="5312979" y="6021427"/>
            <a:ext cx="189186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 err="1">
                <a:solidFill>
                  <a:schemeClr val="dk1"/>
                </a:solidFill>
              </a:rPr>
              <a:t>Н</a:t>
            </a:r>
            <a:r>
              <a:rPr lang="ru-RU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ормостеник</a:t>
            </a:r>
            <a:endParaRPr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23"/>
          <p:cNvSpPr/>
          <p:nvPr/>
        </p:nvSpPr>
        <p:spPr>
          <a:xfrm>
            <a:off x="8391197" y="6021427"/>
            <a:ext cx="116891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Астеник</a:t>
            </a:r>
            <a:endParaRPr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23"/>
          <p:cNvSpPr/>
          <p:nvPr/>
        </p:nvSpPr>
        <p:spPr>
          <a:xfrm>
            <a:off x="2375406" y="6021427"/>
            <a:ext cx="1681871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Гиперстеник</a:t>
            </a:r>
            <a:endParaRPr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4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chemeClr val="accent1"/>
              </a:buClr>
              <a:buSzPts val="3600"/>
            </a:pPr>
            <a:r>
              <a:rPr lang="ru-RU" b="1" dirty="0" err="1"/>
              <a:t>Артық</a:t>
            </a:r>
            <a:r>
              <a:rPr lang="ru-RU" b="1" dirty="0"/>
              <a:t> </a:t>
            </a:r>
            <a:r>
              <a:rPr lang="ru-RU" b="1" dirty="0" err="1"/>
              <a:t>салмақ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семіздік</a:t>
            </a:r>
            <a:endParaRPr b="1" dirty="0">
              <a:solidFill>
                <a:schemeClr val="accent1"/>
              </a:solidFill>
            </a:endParaRPr>
          </a:p>
        </p:txBody>
      </p:sp>
      <p:graphicFrame>
        <p:nvGraphicFramePr>
          <p:cNvPr id="204" name="Google Shape;204;p24"/>
          <p:cNvGraphicFramePr/>
          <p:nvPr>
            <p:extLst>
              <p:ext uri="{D42A27DB-BD31-4B8C-83A1-F6EECF244321}">
                <p14:modId xmlns:p14="http://schemas.microsoft.com/office/powerpoint/2010/main" val="3856285680"/>
              </p:ext>
            </p:extLst>
          </p:nvPr>
        </p:nvGraphicFramePr>
        <p:xfrm>
          <a:off x="2281187" y="1904998"/>
          <a:ext cx="9490500" cy="3918250"/>
        </p:xfrm>
        <a:graphic>
          <a:graphicData uri="http://schemas.openxmlformats.org/drawingml/2006/table">
            <a:tbl>
              <a:tblPr>
                <a:noFill/>
                <a:tableStyleId>{EA33ED77-75DD-4955-92AD-55B267967DF2}</a:tableStyleId>
              </a:tblPr>
              <a:tblGrid>
                <a:gridCol w="47452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7452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597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Arial"/>
                        </a:rPr>
                        <a:t>ДСИ</a:t>
                      </a:r>
                      <a:endParaRPr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1" u="none" strike="noStrike" cap="none" dirty="0"/>
                        <a:t>Классификация</a:t>
                      </a:r>
                      <a:r>
                        <a:rPr lang="en-US" sz="2400" b="1" i="0" u="sng" strike="noStrike" cap="none" baseline="30000" dirty="0">
                          <a:solidFill>
                            <a:schemeClr val="hlink"/>
                          </a:solidFill>
                          <a:hlinkClick r:id="rId3"/>
                        </a:rPr>
                        <a:t>[16]</a:t>
                      </a:r>
                      <a:endParaRPr sz="2400" b="1" u="none" strike="noStrike" cap="none" dirty="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EC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597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/>
                        <a:t>&lt; 18.5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Салмағы</a:t>
                      </a:r>
                      <a:r>
                        <a:rPr lang="ru-RU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 аз</a:t>
                      </a:r>
                      <a:endParaRPr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597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/>
                        <a:t>18.5–24.9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Қалыпты</a:t>
                      </a:r>
                      <a:r>
                        <a:rPr lang="ru-RU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салмақ</a:t>
                      </a:r>
                      <a:endParaRPr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597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/>
                        <a:t>25.0–29.9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Артық</a:t>
                      </a:r>
                      <a:r>
                        <a:rPr lang="ru-RU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20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салмақ</a:t>
                      </a:r>
                      <a:endParaRPr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597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/>
                        <a:t>30.0–34.9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семіздік</a:t>
                      </a:r>
                      <a:r>
                        <a:rPr lang="ru-RU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en-US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I </a:t>
                      </a:r>
                      <a:r>
                        <a:rPr lang="ru-RU" sz="20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дәрежесі</a:t>
                      </a:r>
                      <a:endParaRPr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597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/>
                        <a:t>35.0–39.9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семіздік</a:t>
                      </a:r>
                      <a:r>
                        <a:rPr lang="ru-RU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en-US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II </a:t>
                      </a:r>
                      <a:r>
                        <a:rPr lang="ru-RU" sz="20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дәрежесі</a:t>
                      </a:r>
                      <a:endParaRPr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597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/>
                        <a:t>≥ 40.0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Arial"/>
                        </a:rPr>
                        <a:t>семіздік</a:t>
                      </a:r>
                      <a:r>
                        <a:rPr lang="ru-RU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en-US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III </a:t>
                      </a:r>
                      <a:r>
                        <a:rPr lang="ru-RU" sz="20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дәрежесі</a:t>
                      </a:r>
                      <a:endParaRPr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2A9B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25" descr="Figure 1. Trends in obesity prevalence among adults aged 20 and over (age adjusted) and youth aged 2–19 years: United States, 1999–2000 through 2015–2016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7621" y="-141890"/>
            <a:ext cx="9200180" cy="64631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6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Clr>
                <a:srgbClr val="000000"/>
              </a:buClr>
              <a:buSzPts val="3600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шеңбері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15" name="Google Shape;215;p26"/>
          <p:cNvGraphicFramePr/>
          <p:nvPr>
            <p:extLst>
              <p:ext uri="{D42A27DB-BD31-4B8C-83A1-F6EECF244321}">
                <p14:modId xmlns:p14="http://schemas.microsoft.com/office/powerpoint/2010/main" val="4273977228"/>
              </p:ext>
            </p:extLst>
          </p:nvPr>
        </p:nvGraphicFramePr>
        <p:xfrm>
          <a:off x="2368296" y="1783080"/>
          <a:ext cx="8613650" cy="3132240"/>
        </p:xfrm>
        <a:graphic>
          <a:graphicData uri="http://schemas.openxmlformats.org/drawingml/2006/table">
            <a:tbl>
              <a:tblPr>
                <a:noFill/>
                <a:tableStyleId>{EA33ED77-75DD-4955-92AD-55B267967DF2}</a:tableStyleId>
              </a:tblPr>
              <a:tblGrid>
                <a:gridCol w="42415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3720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75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800" b="1" i="0" u="none" strike="noStrike" cap="non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Қалыпты</a:t>
                      </a:r>
                      <a:r>
                        <a:rPr lang="ru-RU" sz="2800" b="1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2800" b="1" i="0" u="none" strike="noStrike" cap="non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жағдай</a:t>
                      </a:r>
                      <a:endParaRPr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700" marR="68700" marT="34300" marB="34300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8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Іштің</a:t>
                      </a:r>
                      <a:r>
                        <a:rPr lang="ru-RU" sz="28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 (</a:t>
                      </a:r>
                      <a:r>
                        <a:rPr lang="ru-RU" sz="28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висцеральды</a:t>
                      </a:r>
                      <a:r>
                        <a:rPr lang="ru-RU" sz="28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) </a:t>
                      </a:r>
                      <a:r>
                        <a:rPr lang="ru-RU" sz="2800" b="1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семіздігі</a:t>
                      </a:r>
                      <a:endParaRPr sz="2800" b="1" i="0" u="none" strike="noStrike" dirty="0">
                        <a:solidFill>
                          <a:schemeClr val="accent1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68700" marR="68700" marT="34300" marB="34300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11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Ерлерде</a:t>
                      </a:r>
                      <a:r>
                        <a:rPr lang="ru-RU" sz="2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 ≤40 дюйм (≤ 102 см) </a:t>
                      </a:r>
                      <a:endParaRPr sz="2400" b="0" i="0" u="none" strike="noStrike" dirty="0"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68700" marR="68700" marT="34300" marB="34300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ru-RU" sz="2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&gt; 40 дюйм (&gt; 102 см)</a:t>
                      </a:r>
                      <a:endParaRPr sz="2400" b="0" i="0" u="none" strike="noStrike" dirty="0"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68700" marR="68700" marT="34300" marB="34300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698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i="0" u="none" strike="noStrike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Әйелдер</a:t>
                      </a:r>
                      <a:r>
                        <a:rPr lang="ru-RU" sz="2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 ≤ 35 дюйм (≤ 88 см) </a:t>
                      </a:r>
                      <a:endParaRPr sz="2400" b="0" i="0" u="none" strike="noStrike" dirty="0"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68700" marR="68700" marT="34300" marB="34300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  </a:t>
                      </a:r>
                      <a:endParaRPr sz="2400" b="1" i="0" u="none" strike="noStrike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  </a:t>
                      </a:r>
                      <a:r>
                        <a:rPr lang="ru-RU" sz="2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&gt; 35 дюйм (&gt; 88 см) </a:t>
                      </a:r>
                      <a:endParaRPr sz="2400" b="0" i="0" u="none" strike="noStrike" dirty="0"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68700" marR="68700" marT="34300" marB="34300">
                    <a:lnL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rgbClr val="000000"/>
      </a:dk1>
      <a:lt1>
        <a:srgbClr val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474</Words>
  <Application>Microsoft Office PowerPoint</Application>
  <PresentationFormat>Широкоэкранный</PresentationFormat>
  <Paragraphs>157</Paragraphs>
  <Slides>35</Slides>
  <Notes>35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0" baseType="lpstr">
      <vt:lpstr>Noto Sans Symbols</vt:lpstr>
      <vt:lpstr>Arial</vt:lpstr>
      <vt:lpstr>Times New Roman</vt:lpstr>
      <vt:lpstr>Century Gothic</vt:lpstr>
      <vt:lpstr>Легкий дым</vt:lpstr>
      <vt:lpstr>Жалпы физикалық тексеру</vt:lpstr>
      <vt:lpstr>Қалай бастау</vt:lpstr>
      <vt:lpstr>Бірінші әсер</vt:lpstr>
      <vt:lpstr>Есінің анықтығы</vt:lpstr>
      <vt:lpstr>Науқастың жағдайы</vt:lpstr>
      <vt:lpstr>Дене бітімінің түрлері</vt:lpstr>
      <vt:lpstr>Артық салмақ және семіздік</vt:lpstr>
      <vt:lpstr>Презентация PowerPoint</vt:lpstr>
      <vt:lpstr>Бел шеңбері</vt:lpstr>
      <vt:lpstr>Презентация PowerPoint</vt:lpstr>
      <vt:lpstr>Белдің жамбасқа қатынасы (WHR)</vt:lpstr>
      <vt:lpstr>Презентация PowerPoint</vt:lpstr>
      <vt:lpstr>Салмақ жоғалту</vt:lpstr>
      <vt:lpstr>Бет</vt:lpstr>
      <vt:lpstr>Диагностикалық тұлғалар</vt:lpstr>
      <vt:lpstr>Тері түсі</vt:lpstr>
      <vt:lpstr>Тері– тығыздығы, ылғалдылығы, тургор  </vt:lpstr>
      <vt:lpstr>Сусыздану белгілері</vt:lpstr>
      <vt:lpstr>Тырнақ</vt:lpstr>
      <vt:lpstr>Презентация PowerPoint</vt:lpstr>
      <vt:lpstr>Өмірлік белгілер</vt:lpstr>
      <vt:lpstr>Дене температурасы</vt:lpstr>
      <vt:lpstr>Дене температурасының қалыпты және фебрильді диапазоны (ректалды температура)</vt:lpstr>
      <vt:lpstr>Иісі </vt:lpstr>
      <vt:lpstr>Презентация PowerPoint</vt:lpstr>
      <vt:lpstr>Какие симптомы (жалобы пациента, объективные данные) вы можете определить на каждой стадии лихорадки?</vt:lpstr>
      <vt:lpstr>Презентация PowerPoint</vt:lpstr>
      <vt:lpstr>Презентация PowerPoint</vt:lpstr>
      <vt:lpstr>Лимфа түйіндері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Физическое обследование</dc:title>
  <dc:creator>Раушан</dc:creator>
  <cp:lastModifiedBy>HP</cp:lastModifiedBy>
  <cp:revision>70</cp:revision>
  <dcterms:modified xsi:type="dcterms:W3CDTF">2021-08-30T16:44:41Z</dcterms:modified>
</cp:coreProperties>
</file>